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7" r:id="rId3"/>
    <p:sldId id="300" r:id="rId4"/>
    <p:sldId id="259" r:id="rId5"/>
    <p:sldId id="290" r:id="rId6"/>
    <p:sldId id="291" r:id="rId7"/>
    <p:sldId id="292" r:id="rId8"/>
    <p:sldId id="301" r:id="rId9"/>
    <p:sldId id="293" r:id="rId10"/>
    <p:sldId id="296" r:id="rId11"/>
    <p:sldId id="302" r:id="rId12"/>
    <p:sldId id="294" r:id="rId13"/>
    <p:sldId id="295" r:id="rId14"/>
    <p:sldId id="299" r:id="rId15"/>
    <p:sldId id="260" r:id="rId16"/>
    <p:sldId id="298" r:id="rId17"/>
    <p:sldId id="265" r:id="rId18"/>
    <p:sldId id="289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ill Sans" panose="020B0604020202020204" charset="0"/>
      <p:regular r:id="rId26"/>
      <p:bold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Medium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672"/>
  </p:normalViewPr>
  <p:slideViewPr>
    <p:cSldViewPr snapToGrid="0" snapToObjects="1">
      <p:cViewPr varScale="1">
        <p:scale>
          <a:sx n="61" d="100"/>
          <a:sy n="61" d="100"/>
        </p:scale>
        <p:origin x="13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E3E5FE-AA32-FA46-89AE-3AE2F52C17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D3ABB-46F8-0542-A9C1-DDD19667E2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7EC9E-A3F4-3740-B02D-667C7B3C2E27}" type="datetimeFigureOut">
              <a:rPr lang="en-GB" smtClean="0"/>
              <a:t>05/05/2023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6D162-0116-6646-8EB2-F0563B0528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521B6-B7A3-D74A-90E3-3AEB474CF5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FD67-BF76-8C45-AE0B-384303DE6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23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0e2a3eef21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20e2a3eef2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44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86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64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43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378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5de7f20b2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5de7f20b2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05de7f20b2_1_3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139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5de7f20b2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5de7f20b2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05de7f20b2_1_3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488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1450836"/>
            <a:ext cx="10363200" cy="2387700"/>
          </a:xfrm>
          <a:prstGeom prst="rect">
            <a:avLst/>
          </a:prstGeom>
          <a:solidFill>
            <a:srgbClr val="4488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15123" y="5007006"/>
            <a:ext cx="91440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 u="none" strike="noStrike" cap="none">
                <a:solidFill>
                  <a:schemeClr val="lt1"/>
                </a:solidFill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231136" y="500235"/>
            <a:ext cx="7730100" cy="11889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300"/>
              <a:buFont typeface="Gill Sans"/>
              <a:buNone/>
              <a:defRPr sz="4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2231136" y="1959431"/>
            <a:ext cx="7730100" cy="3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4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467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67"/>
            </a:lvl9pPr>
          </a:lstStyle>
          <a:p>
            <a:endParaRPr/>
          </a:p>
        </p:txBody>
      </p:sp>
      <p:sp>
        <p:nvSpPr>
          <p:cNvPr id="97" name="Google Shape;97;p14"/>
          <p:cNvSpPr>
            <a:spLocks noGrp="1"/>
          </p:cNvSpPr>
          <p:nvPr>
            <p:ph type="sldNum" idx="12"/>
          </p:nvPr>
        </p:nvSpPr>
        <p:spPr>
          <a:xfrm>
            <a:off x="10758921" y="6217920"/>
            <a:ext cx="365700" cy="365700"/>
          </a:xfrm>
          <a:prstGeom prst="ellipse">
            <a:avLst/>
          </a:prstGeom>
          <a:solidFill>
            <a:srgbClr val="1D1D1D">
              <a:alpha val="6941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44882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49" y="170974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6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690800"/>
          </a:xfrm>
          <a:prstGeom prst="rect">
            <a:avLst/>
          </a:prstGeom>
          <a:solidFill>
            <a:srgbClr val="4488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2063931" y="1825625"/>
            <a:ext cx="8064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s">
  <p:cSld name="SECTION_HEADER_1">
    <p:bg>
      <p:bgPr>
        <a:solidFill>
          <a:srgbClr val="44882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5"/>
          <p:cNvSpPr txBox="1"/>
          <p:nvPr/>
        </p:nvSpPr>
        <p:spPr>
          <a:xfrm>
            <a:off x="1197225" y="4463500"/>
            <a:ext cx="42162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Emergentally</a:t>
            </a:r>
            <a:r>
              <a:rPr lang="en-GB" dirty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GmbH</a:t>
            </a:r>
            <a:endParaRPr dirty="0">
              <a:solidFill>
                <a:schemeClr val="bg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Schudomastr</a:t>
            </a:r>
            <a:r>
              <a:rPr lang="en-GB" dirty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45</a:t>
            </a:r>
            <a:endParaRPr dirty="0">
              <a:solidFill>
                <a:schemeClr val="bg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12055 Berlin, Germany</a:t>
            </a:r>
            <a:endParaRPr dirty="0">
              <a:solidFill>
                <a:schemeClr val="bg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Email: </a:t>
            </a:r>
            <a:r>
              <a:rPr lang="en-GB" dirty="0" err="1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info@emergentally.com</a:t>
            </a:r>
            <a:endParaRPr dirty="0">
              <a:solidFill>
                <a:schemeClr val="bg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Web: https://</a:t>
            </a:r>
            <a:r>
              <a:rPr lang="en-GB" dirty="0" err="1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emergentally.com</a:t>
            </a:r>
            <a:endParaRPr dirty="0">
              <a:solidFill>
                <a:schemeClr val="bg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Phone: +49 30 6174 8338</a:t>
            </a:r>
            <a:endParaRPr dirty="0">
              <a:solidFill>
                <a:schemeClr val="bg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6288600" y="5602600"/>
            <a:ext cx="5065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bg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Emergentally GmbH is registered with the Berlin District court Berlin (Charlottenburg) with registration number HRB 248009.</a:t>
            </a:r>
            <a:endParaRPr sz="1200">
              <a:solidFill>
                <a:schemeClr val="bg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8" name="Google Shape;104;p15">
            <a:extLst>
              <a:ext uri="{FF2B5EF4-FFF2-40B4-BE49-F238E27FC236}">
                <a16:creationId xmlns:a16="http://schemas.microsoft.com/office/drawing/2014/main" id="{2FD95AC6-3A2A-8040-87B1-A1879CD0C73B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225" y="3587803"/>
            <a:ext cx="3086325" cy="520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692000"/>
          </a:xfrm>
          <a:prstGeom prst="rect">
            <a:avLst/>
          </a:prstGeom>
          <a:solidFill>
            <a:srgbClr val="4488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447331" y="2010879"/>
            <a:ext cx="46452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200" cy="3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690800"/>
          </a:xfrm>
          <a:prstGeom prst="rect">
            <a:avLst/>
          </a:prstGeom>
          <a:solidFill>
            <a:srgbClr val="4488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9788" y="457201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9788" y="457201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690800"/>
          </a:xfrm>
          <a:prstGeom prst="rect">
            <a:avLst/>
          </a:prstGeom>
          <a:solidFill>
            <a:srgbClr val="4488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3920399" y="-1256576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 rot="5400000">
            <a:off x="7133399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1799399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solidFill>
            <a:srgbClr val="4488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Medium"/>
              <a:buNone/>
              <a:defRPr sz="4400" i="0" u="none" strike="noStrike" cap="none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None/>
              <a:defRPr sz="1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None/>
              <a:defRPr sz="1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None/>
              <a:defRPr sz="1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None/>
              <a:defRPr sz="1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None/>
              <a:defRPr sz="1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None/>
              <a:defRPr sz="1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None/>
              <a:defRPr sz="1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None/>
              <a:defRPr sz="1800"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  <a:defRPr sz="2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-portal.org/savi/?aid=XM-DAC-21016-2022-EURASIA-UA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umportal.org/guidance/multi-year-fund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trydata.iatistandard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agencystandingcommittee.org/Quality-fund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agencystandingcommittee.org/system/files/2022-07/Grand%20Bargain%20Caucus%20on%20Quality%20Funding%20-%20Outcome%20Document%20-%20final%20-%2011Jul2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8823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914400" y="1450836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dirty="0">
                <a:solidFill>
                  <a:schemeClr val="bg1"/>
                </a:solidFill>
              </a:rPr>
              <a:t>Using IATI Data to Track Multi-Year Funding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515123" y="5007006"/>
            <a:ext cx="91440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dirty="0">
                <a:solidFill>
                  <a:schemeClr val="bg1"/>
                </a:solidFill>
              </a:rPr>
              <a:t>May 2023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960" y="5513106"/>
            <a:ext cx="3086325" cy="520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F5A4-7CD2-CA4D-B3D8-1C6C8B785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publish – as </a:t>
            </a:r>
            <a:r>
              <a:rPr lang="en-GB" b="1" dirty="0"/>
              <a:t>implementers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92194-D367-B148-9B82-D03C2620A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 and end dates;</a:t>
            </a:r>
          </a:p>
          <a:p>
            <a:r>
              <a:rPr lang="en-GB" dirty="0"/>
              <a:t>incoming commitments; </a:t>
            </a:r>
          </a:p>
          <a:p>
            <a:r>
              <a:rPr lang="en-GB" dirty="0"/>
              <a:t>incoming funds; </a:t>
            </a:r>
          </a:p>
          <a:p>
            <a:r>
              <a:rPr lang="en-GB" dirty="0"/>
              <a:t>provider organisation (name + ref);</a:t>
            </a:r>
          </a:p>
          <a:p>
            <a:r>
              <a:rPr lang="en-GB" dirty="0"/>
              <a:t>provider activity ID*.</a:t>
            </a:r>
          </a:p>
          <a:p>
            <a:endParaRPr lang="en-GB" i="1" dirty="0"/>
          </a:p>
          <a:p>
            <a:pPr marL="50800" indent="0">
              <a:buNone/>
            </a:pPr>
            <a:r>
              <a:rPr lang="en-GB" i="1" dirty="0"/>
              <a:t>* If more than one donor, it might be necessary to look at each donor’s funding instrument for </a:t>
            </a:r>
            <a:r>
              <a:rPr lang="en-GB" b="1" i="1" dirty="0"/>
              <a:t>Duration</a:t>
            </a:r>
            <a:r>
              <a:rPr lang="en-GB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81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dirty="0"/>
              <a:t>How to Track Commitments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Using IATI data</a:t>
            </a:r>
          </a:p>
        </p:txBody>
      </p:sp>
    </p:spTree>
    <p:extLst>
      <p:ext uri="{BB962C8B-B14F-4D97-AF65-F5344CB8AC3E}">
        <p14:creationId xmlns:p14="http://schemas.microsoft.com/office/powerpoint/2010/main" val="408519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F5A4-7CD2-CA4D-B3D8-1C6C8B78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800"/>
          </a:xfrm>
        </p:spPr>
        <p:txBody>
          <a:bodyPr/>
          <a:lstStyle/>
          <a:p>
            <a:r>
              <a:rPr lang="en-GB" dirty="0"/>
              <a:t>How to Track Commitments Using IATI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92194-D367-B148-9B82-D03C2620A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1825625"/>
            <a:ext cx="10080000" cy="4351200"/>
          </a:xfrm>
        </p:spPr>
        <p:txBody>
          <a:bodyPr/>
          <a:lstStyle/>
          <a:p>
            <a:pPr marL="50800" indent="0">
              <a:buNone/>
            </a:pPr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Duration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50800" indent="0">
              <a:buNone/>
            </a:pP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last at least 24 months</a:t>
            </a:r>
          </a:p>
          <a:p>
            <a:pPr marL="50800" indent="0">
              <a:buNone/>
            </a:pPr>
            <a:endPara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800" indent="0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end-start dates*; check if they last more than 24 months.</a:t>
            </a:r>
          </a:p>
          <a:p>
            <a:pPr marL="50800" indent="0">
              <a:buNone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800" indent="0">
              <a:buNone/>
            </a:pP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Use actual dates if available, otherwise use planned dates.</a:t>
            </a:r>
          </a:p>
        </p:txBody>
      </p:sp>
    </p:spTree>
    <p:extLst>
      <p:ext uri="{BB962C8B-B14F-4D97-AF65-F5344CB8AC3E}">
        <p14:creationId xmlns:p14="http://schemas.microsoft.com/office/powerpoint/2010/main" val="265216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F5A4-7CD2-CA4D-B3D8-1C6C8B78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800"/>
          </a:xfrm>
        </p:spPr>
        <p:txBody>
          <a:bodyPr/>
          <a:lstStyle/>
          <a:p>
            <a:r>
              <a:rPr lang="en-GB" dirty="0"/>
              <a:t>How to Track Commitments Using IATI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92194-D367-B148-9B82-D03C2620A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000" y="1825625"/>
            <a:ext cx="10080000" cy="4351200"/>
          </a:xfrm>
        </p:spPr>
        <p:txBody>
          <a:bodyPr/>
          <a:lstStyle/>
          <a:p>
            <a:pPr marL="50800" indent="0">
              <a:buNone/>
            </a:pPr>
            <a:r>
              <a:rPr lang="en-GB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Timeliness + 3. Predictability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50800" indent="0">
              <a:buNone/>
            </a:pP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amount of funding disbursed at the beginning of the activity</a:t>
            </a:r>
          </a:p>
          <a:p>
            <a:pPr marL="50800" indent="0">
              <a:buNone/>
            </a:pPr>
            <a:endPara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800" indent="0">
              <a:buNone/>
            </a:pP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donors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Compare share of commitments provided as disbursements within [2] quarters of the activity start date.</a:t>
            </a:r>
          </a:p>
          <a:p>
            <a:pPr marL="50800" indent="0">
              <a:buNone/>
            </a:pP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implementers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Compare share of incoming commitments provided as incoming funds within [2] quarters of the activity start date, for each donor.</a:t>
            </a:r>
            <a:endPara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5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F6B1-A782-F04D-B62B-DEEBD702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ICRC Ukraine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3252C2-11AA-F049-92BF-A9AB8990E55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2017343"/>
            <a:ext cx="5340626" cy="3746575"/>
          </a:xfrm>
        </p:spPr>
        <p:txBody>
          <a:bodyPr/>
          <a:lstStyle/>
          <a:p>
            <a:pPr marL="114300" indent="0">
              <a:buNone/>
            </a:pPr>
            <a:r>
              <a:rPr lang="en-GB" b="1" dirty="0"/>
              <a:t>Duration</a:t>
            </a:r>
            <a:r>
              <a:rPr lang="en-GB" dirty="0"/>
              <a:t>: </a:t>
            </a:r>
          </a:p>
          <a:p>
            <a:pPr marL="114300" indent="0">
              <a:buNone/>
            </a:pPr>
            <a:r>
              <a:rPr lang="en-GB" b="1" dirty="0">
                <a:solidFill>
                  <a:srgbClr val="448823"/>
                </a:solidFill>
              </a:rPr>
              <a:t>✓</a:t>
            </a:r>
            <a:r>
              <a:rPr lang="en-GB" dirty="0"/>
              <a:t> Dates </a:t>
            </a:r>
          </a:p>
          <a:p>
            <a:pPr marL="114300" indent="0">
              <a:buNone/>
            </a:pPr>
            <a:r>
              <a:rPr lang="en-GB" sz="2000" i="1" dirty="0"/>
              <a:t>(less than 24 months)</a:t>
            </a:r>
            <a:endParaRPr lang="en-GB" i="1" dirty="0"/>
          </a:p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</a:rPr>
              <a:t>✘</a:t>
            </a:r>
            <a:r>
              <a:rPr lang="en-GB" dirty="0"/>
              <a:t>  Provider activity ID </a:t>
            </a:r>
          </a:p>
          <a:p>
            <a:pPr marL="114300" indent="0">
              <a:buNone/>
            </a:pPr>
            <a:r>
              <a:rPr lang="en-GB" sz="2000" i="1" dirty="0"/>
              <a:t>(multi-donor, so need to review donor activity funding instruments)</a:t>
            </a:r>
            <a:endParaRPr lang="en-GB" i="1" dirty="0"/>
          </a:p>
          <a:p>
            <a:pPr marL="114300" indent="0">
              <a:buNone/>
            </a:pPr>
            <a:r>
              <a:rPr lang="en-GB" b="1" dirty="0"/>
              <a:t>Timeliness / predictability</a:t>
            </a:r>
            <a:r>
              <a:rPr lang="en-GB" dirty="0"/>
              <a:t>:</a:t>
            </a:r>
          </a:p>
          <a:p>
            <a:pPr marL="114300" indent="0">
              <a:buNone/>
            </a:pPr>
            <a:r>
              <a:rPr lang="en-GB" b="1" dirty="0">
                <a:solidFill>
                  <a:srgbClr val="448823"/>
                </a:solidFill>
              </a:rPr>
              <a:t>✓ </a:t>
            </a:r>
            <a:r>
              <a:rPr lang="en-GB" dirty="0"/>
              <a:t>︎ Incoming commitments</a:t>
            </a:r>
          </a:p>
          <a:p>
            <a:pPr marL="114300" indent="0">
              <a:buNone/>
            </a:pPr>
            <a:r>
              <a:rPr lang="en-GB" dirty="0">
                <a:solidFill>
                  <a:srgbClr val="FF0000"/>
                </a:solidFill>
              </a:rPr>
              <a:t>✘</a:t>
            </a:r>
            <a:r>
              <a:rPr lang="en-GB" dirty="0"/>
              <a:t>  Incoming funds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116097-AD13-4241-9245-9499B4A51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53" y="2017343"/>
            <a:ext cx="5526156" cy="3836504"/>
          </a:xfrm>
          <a:prstGeom prst="rect">
            <a:avLst/>
          </a:prstGeom>
        </p:spPr>
      </p:pic>
      <p:sp>
        <p:nvSpPr>
          <p:cNvPr id="10" name="Google Shape;171;p24">
            <a:extLst>
              <a:ext uri="{FF2B5EF4-FFF2-40B4-BE49-F238E27FC236}">
                <a16:creationId xmlns:a16="http://schemas.microsoft.com/office/drawing/2014/main" id="{25C7BBBB-184E-5342-ABF0-E0CC907EC289}"/>
              </a:ext>
            </a:extLst>
          </p:cNvPr>
          <p:cNvSpPr txBox="1"/>
          <p:nvPr/>
        </p:nvSpPr>
        <p:spPr>
          <a:xfrm>
            <a:off x="0" y="6457921"/>
            <a:ext cx="636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400"/>
            </a:pPr>
            <a:r>
              <a:rPr lang="en-GB" dirty="0">
                <a:hlinkClick r:id="rId3"/>
              </a:rPr>
              <a:t>https://d-portal.org/savi/?aid=XM-DAC-21016-2022-EURASIA-UA</a:t>
            </a:r>
            <a:r>
              <a:rPr lang="en-GB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66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dirty="0"/>
              <a:t>What’s still needed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What’s remaining to do</a:t>
            </a:r>
          </a:p>
        </p:txBody>
      </p:sp>
    </p:spTree>
    <p:extLst>
      <p:ext uri="{BB962C8B-B14F-4D97-AF65-F5344CB8AC3E}">
        <p14:creationId xmlns:p14="http://schemas.microsoft.com/office/powerpoint/2010/main" val="72847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What: IATI Humanitarian Data Portal</a:t>
            </a:r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5102368" cy="3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Draft methodology is published</a:t>
            </a:r>
          </a:p>
          <a:p>
            <a:pPr lvl="0">
              <a:buChar char="●"/>
            </a:pPr>
            <a:r>
              <a:rPr lang="en-GB" b="1" i="1" dirty="0"/>
              <a:t>Still needed</a:t>
            </a:r>
            <a:r>
              <a:rPr lang="en-GB" i="1" dirty="0"/>
              <a:t>:</a:t>
            </a:r>
            <a:r>
              <a:rPr lang="en-GB" dirty="0"/>
              <a:t> update text to cover perspective of implementers</a:t>
            </a:r>
          </a:p>
          <a:p>
            <a:pPr lvl="0">
              <a:buChar char="●"/>
            </a:pPr>
            <a:r>
              <a:rPr lang="en-GB" b="1" i="1" dirty="0"/>
              <a:t>Still needed</a:t>
            </a:r>
            <a:r>
              <a:rPr lang="en-GB" i="1" dirty="0"/>
              <a:t>: </a:t>
            </a:r>
            <a:r>
              <a:rPr lang="en-GB" dirty="0"/>
              <a:t>broader discussion and agreement on methodology in MYF community</a:t>
            </a:r>
          </a:p>
        </p:txBody>
      </p:sp>
      <p:sp>
        <p:nvSpPr>
          <p:cNvPr id="171" name="Google Shape;171;p24"/>
          <p:cNvSpPr txBox="1"/>
          <p:nvPr/>
        </p:nvSpPr>
        <p:spPr>
          <a:xfrm>
            <a:off x="0" y="6457921"/>
            <a:ext cx="636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400"/>
            </a:pPr>
            <a:r>
              <a:rPr lang="en-GB" dirty="0">
                <a:hlinkClick r:id="rId3"/>
              </a:rPr>
              <a:t>https://humportal.org/guidance/multi-year-funding/</a:t>
            </a:r>
            <a:r>
              <a:rPr lang="en-GB" dirty="0"/>
              <a:t> 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CC8587-732D-8444-93D8-413FD6FC1B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48" y="2616577"/>
            <a:ext cx="5652952" cy="291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58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6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How: Country Development Finance Data</a:t>
            </a:r>
          </a:p>
        </p:txBody>
      </p:sp>
      <p:sp>
        <p:nvSpPr>
          <p:cNvPr id="171" name="Google Shape;171;p24"/>
          <p:cNvSpPr txBox="1"/>
          <p:nvPr/>
        </p:nvSpPr>
        <p:spPr>
          <a:xfrm>
            <a:off x="0" y="6457921"/>
            <a:ext cx="636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lang="en-GB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https://countrydata.iatistandard.org/</a:t>
            </a:r>
            <a:r>
              <a:rPr lang="en-GB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200" cy="3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Customise and download simple data extracts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b="1" i="1" dirty="0"/>
              <a:t>Still needed</a:t>
            </a:r>
            <a:r>
              <a:rPr lang="en-GB" dirty="0"/>
              <a:t>: view incoming funds*</a:t>
            </a:r>
            <a:br>
              <a:rPr lang="en-GB" dirty="0"/>
            </a:br>
            <a:br>
              <a:rPr lang="en-GB" dirty="0"/>
            </a:br>
            <a:r>
              <a:rPr lang="en-GB" i="1" dirty="0"/>
              <a:t>* we are working on this</a:t>
            </a:r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25" y="2017350"/>
            <a:ext cx="5858449" cy="40443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690800"/>
          </a:xfrm>
          <a:prstGeom prst="rect">
            <a:avLst/>
          </a:prstGeom>
          <a:solidFill>
            <a:srgbClr val="4488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Summary of this presentation</a:t>
            </a:r>
            <a:endParaRPr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1027044" y="1825625"/>
            <a:ext cx="101379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200" dirty="0"/>
              <a:t>It’s possible to track most parts of the Grand Bargain Multi-Year Funding commitment, either from the perspective of </a:t>
            </a:r>
            <a:r>
              <a:rPr lang="en-GB" sz="3200" b="1" dirty="0"/>
              <a:t>donors</a:t>
            </a:r>
            <a:r>
              <a:rPr lang="en-GB" sz="3200" dirty="0"/>
              <a:t> or </a:t>
            </a:r>
            <a:r>
              <a:rPr lang="en-GB" sz="3200" b="1" dirty="0"/>
              <a:t>implementers</a:t>
            </a:r>
            <a:r>
              <a:rPr lang="en-GB" sz="3200" dirty="0"/>
              <a:t>, using IATI data.</a:t>
            </a:r>
          </a:p>
          <a:p>
            <a:pPr marL="17780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3200" dirty="0"/>
          </a:p>
          <a:p>
            <a:pPr marL="1778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200" dirty="0"/>
              <a:t>What’s missing: agreeing a methodology for exactly how to use the data to do that. (This presentation proposes a methodology.)</a:t>
            </a:r>
          </a:p>
        </p:txBody>
      </p:sp>
    </p:spTree>
    <p:extLst>
      <p:ext uri="{BB962C8B-B14F-4D97-AF65-F5344CB8AC3E}">
        <p14:creationId xmlns:p14="http://schemas.microsoft.com/office/powerpoint/2010/main" val="351177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dirty="0"/>
              <a:t>Definitions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are we trying to measure?</a:t>
            </a:r>
          </a:p>
        </p:txBody>
      </p:sp>
    </p:spTree>
    <p:extLst>
      <p:ext uri="{BB962C8B-B14F-4D97-AF65-F5344CB8AC3E}">
        <p14:creationId xmlns:p14="http://schemas.microsoft.com/office/powerpoint/2010/main" val="152643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690800"/>
          </a:xfrm>
          <a:prstGeom prst="rect">
            <a:avLst/>
          </a:prstGeom>
          <a:solidFill>
            <a:srgbClr val="4488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Grand Bargain Commitment</a:t>
            </a:r>
            <a:endParaRPr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1027044" y="1825625"/>
            <a:ext cx="101379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600" dirty="0"/>
              <a:t>Increase multi-year, collaborative and flexible planning and multi-year funding instruments and document the impacts on programme efficiency and effectiveness, ensuring that recipients apply the same funding arrangements with their implementing partners.</a:t>
            </a:r>
          </a:p>
        </p:txBody>
      </p:sp>
      <p:sp>
        <p:nvSpPr>
          <p:cNvPr id="4" name="Google Shape;171;p24">
            <a:extLst>
              <a:ext uri="{FF2B5EF4-FFF2-40B4-BE49-F238E27FC236}">
                <a16:creationId xmlns:a16="http://schemas.microsoft.com/office/drawing/2014/main" id="{C03CE3C5-4589-E647-9F29-629D56B4E6EA}"/>
              </a:ext>
            </a:extLst>
          </p:cNvPr>
          <p:cNvSpPr txBox="1"/>
          <p:nvPr/>
        </p:nvSpPr>
        <p:spPr>
          <a:xfrm>
            <a:off x="6480313" y="6511782"/>
            <a:ext cx="5711687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>
              <a:buSzPts val="1400"/>
            </a:pPr>
            <a:r>
              <a:rPr lang="en-GB" sz="1050" dirty="0">
                <a:hlinkClick r:id="rId3"/>
              </a:rPr>
              <a:t>https://interagencystandingcommittee.org/Quality-funding</a:t>
            </a:r>
            <a:r>
              <a:rPr lang="en-GB" sz="1050" dirty="0"/>
              <a:t> </a:t>
            </a:r>
            <a:endParaRPr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9230-C922-FD40-B3F4-5595C63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of MYF – caucus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B5410-5CF0-6746-92E2-2405002B1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382" y="1825625"/>
            <a:ext cx="10455965" cy="4336636"/>
          </a:xfrm>
        </p:spPr>
        <p:txBody>
          <a:bodyPr/>
          <a:lstStyle/>
          <a:p>
            <a:pPr marL="50800" indent="0">
              <a:buNone/>
            </a:pPr>
            <a:r>
              <a:rPr lang="en-GB" b="1" dirty="0"/>
              <a:t>1. Duration</a:t>
            </a:r>
            <a:r>
              <a:rPr lang="en-GB" dirty="0"/>
              <a:t>: 24 months or more at the contract signature, in line with the OECDDAC definition</a:t>
            </a:r>
          </a:p>
          <a:p>
            <a:pPr marL="50800" indent="0">
              <a:buNone/>
            </a:pPr>
            <a:r>
              <a:rPr lang="en-GB" b="1" dirty="0"/>
              <a:t>2. Timeliness</a:t>
            </a:r>
            <a:r>
              <a:rPr lang="en-GB" dirty="0"/>
              <a:t>: approved funding is advanced to implementing agencies at the beginning of the agreed period, rather than being paid after the period in question</a:t>
            </a:r>
          </a:p>
          <a:p>
            <a:pPr marL="50800" indent="0">
              <a:buNone/>
            </a:pPr>
            <a:r>
              <a:rPr lang="en-GB" b="1" dirty="0"/>
              <a:t>3. Predictability</a:t>
            </a:r>
            <a:r>
              <a:rPr lang="en-GB" dirty="0"/>
              <a:t>: total funding approved for a multi-year programme should be paid up front wherever possible. Where this is not possible, pre-approved annual tranches should be disbursed, in line with existing guidelines, and as long as contractual obligations are met and funding is available</a:t>
            </a:r>
          </a:p>
          <a:p>
            <a:pPr marL="50800" indent="0">
              <a:buNone/>
            </a:pPr>
            <a:endParaRPr lang="en-GB" dirty="0"/>
          </a:p>
        </p:txBody>
      </p:sp>
      <p:sp>
        <p:nvSpPr>
          <p:cNvPr id="5" name="Google Shape;171;p24">
            <a:extLst>
              <a:ext uri="{FF2B5EF4-FFF2-40B4-BE49-F238E27FC236}">
                <a16:creationId xmlns:a16="http://schemas.microsoft.com/office/drawing/2014/main" id="{E6547894-B526-1C42-A004-D72F901E3B67}"/>
              </a:ext>
            </a:extLst>
          </p:cNvPr>
          <p:cNvSpPr txBox="1"/>
          <p:nvPr/>
        </p:nvSpPr>
        <p:spPr>
          <a:xfrm>
            <a:off x="6480313" y="6162261"/>
            <a:ext cx="5711687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>
              <a:buSzPts val="1400"/>
            </a:pPr>
            <a:r>
              <a:rPr lang="en-GB" sz="1050" dirty="0">
                <a:hlinkClick r:id="rId2"/>
              </a:rPr>
              <a:t>https://interagencystandingcommittee.org/system/files/2022-07/Grand%20Bargain%20Caucus%20on%20Quality%20Funding%20-%20Outcome%20Document%20-%20final%20-%2011Jul22.pdf</a:t>
            </a:r>
            <a:r>
              <a:rPr lang="en-GB" sz="1050" dirty="0"/>
              <a:t> 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50324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9230-C922-FD40-B3F4-5595C63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of MYF – caucus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B5410-5CF0-6746-92E2-2405002B1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382" y="1825625"/>
            <a:ext cx="10455965" cy="4336636"/>
          </a:xfrm>
        </p:spPr>
        <p:txBody>
          <a:bodyPr/>
          <a:lstStyle/>
          <a:p>
            <a:pPr marL="50800" indent="0">
              <a:buNone/>
            </a:pPr>
            <a:r>
              <a:rPr lang="en-GB" b="1" dirty="0"/>
              <a:t>4. Flexible arrangements</a:t>
            </a:r>
            <a:r>
              <a:rPr lang="en-GB" dirty="0"/>
              <a:t>: funding should have some of these features –</a:t>
            </a:r>
          </a:p>
          <a:p>
            <a:r>
              <a:rPr lang="en-GB" dirty="0"/>
              <a:t>ability to adapt to changing circumstances and move funds between budget lines and/or sectors of activity, specific locations, delivery modalities, and years; to the extent possible, with no additional pre-approval processes;</a:t>
            </a:r>
          </a:p>
          <a:p>
            <a:r>
              <a:rPr lang="en-GB" dirty="0"/>
              <a:t>smooth and/or fast disbursement of funds;</a:t>
            </a:r>
          </a:p>
          <a:p>
            <a:r>
              <a:rPr lang="en-GB" dirty="0"/>
              <a:t>no-cost extensions available beyond the initial contract duration.</a:t>
            </a:r>
          </a:p>
        </p:txBody>
      </p:sp>
    </p:spTree>
    <p:extLst>
      <p:ext uri="{BB962C8B-B14F-4D97-AF65-F5344CB8AC3E}">
        <p14:creationId xmlns:p14="http://schemas.microsoft.com/office/powerpoint/2010/main" val="381161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9230-C922-FD40-B3F4-5595C63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IATI data help track </a:t>
            </a:r>
            <a:br>
              <a:rPr lang="en-GB" dirty="0"/>
            </a:br>
            <a:r>
              <a:rPr lang="en-GB" dirty="0"/>
              <a:t>MYF commitments?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B5410-5CF0-6746-92E2-2405002B1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382" y="5499651"/>
            <a:ext cx="10455965" cy="662609"/>
          </a:xfrm>
        </p:spPr>
        <p:txBody>
          <a:bodyPr/>
          <a:lstStyle/>
          <a:p>
            <a:pPr marL="50800" indent="0">
              <a:buNone/>
            </a:pPr>
            <a:r>
              <a:rPr lang="en-GB" sz="2400" dirty="0"/>
              <a:t>* except by manually reviewing documents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3D38AA-43FA-6F45-958E-3D7087426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247747"/>
              </p:ext>
            </p:extLst>
          </p:nvPr>
        </p:nvGraphicFramePr>
        <p:xfrm>
          <a:off x="830469" y="2101173"/>
          <a:ext cx="10531062" cy="3756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0888">
                  <a:extLst>
                    <a:ext uri="{9D8B030D-6E8A-4147-A177-3AD203B41FA5}">
                      <a16:colId xmlns:a16="http://schemas.microsoft.com/office/drawing/2014/main" val="48013279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val="1789130715"/>
                    </a:ext>
                  </a:extLst>
                </a:gridCol>
              </a:tblGrid>
              <a:tr h="464466">
                <a:tc>
                  <a:txBody>
                    <a:bodyPr/>
                    <a:lstStyle/>
                    <a:p>
                      <a:pPr marL="565150" indent="-514350">
                        <a:buAutoNum type="arabicPeriod"/>
                      </a:pPr>
                      <a:r>
                        <a:rPr lang="en-GB" sz="28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Duration</a:t>
                      </a:r>
                      <a:r>
                        <a:rPr lang="en-GB" sz="2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50800" indent="0">
                        <a:buNone/>
                      </a:pPr>
                      <a:r>
                        <a:rPr lang="en-GB" sz="20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activities last at least 24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44882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001579"/>
                  </a:ext>
                </a:extLst>
              </a:tr>
              <a:tr h="846967">
                <a:tc>
                  <a:txBody>
                    <a:bodyPr/>
                    <a:lstStyle/>
                    <a:p>
                      <a:pPr marL="50800" indent="0">
                        <a:buNone/>
                      </a:pPr>
                      <a:r>
                        <a:rPr lang="en-GB" sz="2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</a:t>
                      </a:r>
                      <a:r>
                        <a:rPr lang="en-GB" sz="28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Timeliness</a:t>
                      </a:r>
                    </a:p>
                    <a:p>
                      <a:pPr marL="50800" indent="0">
                        <a:buNone/>
                      </a:pPr>
                      <a:r>
                        <a:rPr lang="en-GB" sz="20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provide funding at the beginning of the agreed period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44882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877509"/>
                  </a:ext>
                </a:extLst>
              </a:tr>
              <a:tr h="846967">
                <a:tc>
                  <a:txBody>
                    <a:bodyPr/>
                    <a:lstStyle/>
                    <a:p>
                      <a:pPr marL="50800" indent="0">
                        <a:buNone/>
                      </a:pPr>
                      <a:r>
                        <a:rPr lang="en-GB" sz="2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</a:t>
                      </a:r>
                      <a:r>
                        <a:rPr lang="en-GB" sz="28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Predictability</a:t>
                      </a:r>
                    </a:p>
                    <a:p>
                      <a:pPr marL="50800" indent="0">
                        <a:buNone/>
                      </a:pPr>
                      <a:r>
                        <a:rPr lang="en-GB" sz="20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provide </a:t>
                      </a:r>
                      <a:r>
                        <a:rPr lang="en-GB" sz="2000" i="1" u="sng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</a:t>
                      </a:r>
                      <a:r>
                        <a:rPr lang="en-GB" sz="20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funding at the beginning of the agreed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44882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335848"/>
                  </a:ext>
                </a:extLst>
              </a:tr>
              <a:tr h="1240078">
                <a:tc>
                  <a:txBody>
                    <a:bodyPr/>
                    <a:lstStyle/>
                    <a:p>
                      <a:pPr marL="50800" indent="0">
                        <a:buNone/>
                      </a:pPr>
                      <a:r>
                        <a:rPr lang="en-GB" sz="2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</a:t>
                      </a:r>
                      <a:r>
                        <a:rPr lang="en-GB" sz="28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Flexibility</a:t>
                      </a:r>
                    </a:p>
                    <a:p>
                      <a:pPr marL="50800" indent="0">
                        <a:buNone/>
                      </a:pPr>
                      <a:r>
                        <a:rPr lang="en-GB" sz="20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virement; smooth/fast disbursement of funds; no-cost extensions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</a:t>
                      </a:r>
                      <a:r>
                        <a:rPr lang="en-GB" sz="2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57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40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dirty="0"/>
              <a:t>What to Publish</a:t>
            </a:r>
            <a:endParaRPr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 track Multi-Year Funding</a:t>
            </a:r>
          </a:p>
        </p:txBody>
      </p:sp>
    </p:spTree>
    <p:extLst>
      <p:ext uri="{BB962C8B-B14F-4D97-AF65-F5344CB8AC3E}">
        <p14:creationId xmlns:p14="http://schemas.microsoft.com/office/powerpoint/2010/main" val="257428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F5A4-7CD2-CA4D-B3D8-1C6C8B785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publish – as </a:t>
            </a:r>
            <a:r>
              <a:rPr lang="en-GB" b="1" dirty="0"/>
              <a:t>donors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92194-D367-B148-9B82-D03C2620A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 and end dates;</a:t>
            </a:r>
          </a:p>
          <a:p>
            <a:r>
              <a:rPr lang="en-GB" dirty="0"/>
              <a:t>outgoing commitments; </a:t>
            </a:r>
          </a:p>
          <a:p>
            <a:r>
              <a:rPr lang="en-GB" dirty="0"/>
              <a:t>disbursements;</a:t>
            </a:r>
          </a:p>
          <a:p>
            <a:r>
              <a:rPr lang="en-GB" dirty="0"/>
              <a:t>implementing organisation (name + ref);</a:t>
            </a:r>
          </a:p>
          <a:p>
            <a:r>
              <a:rPr lang="en-GB" dirty="0"/>
              <a:t>receiver organisations* (name + ref).</a:t>
            </a:r>
          </a:p>
          <a:p>
            <a:endParaRPr lang="en-GB" dirty="0"/>
          </a:p>
          <a:p>
            <a:pPr marL="50800" indent="0">
              <a:buNone/>
            </a:pPr>
            <a:r>
              <a:rPr lang="en-GB" i="1" dirty="0"/>
              <a:t>* Required, if more than one implementing organisation.</a:t>
            </a:r>
          </a:p>
        </p:txBody>
      </p:sp>
    </p:spTree>
    <p:extLst>
      <p:ext uri="{BB962C8B-B14F-4D97-AF65-F5344CB8AC3E}">
        <p14:creationId xmlns:p14="http://schemas.microsoft.com/office/powerpoint/2010/main" val="3559504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6131</TotalTime>
  <Words>757</Words>
  <Application>Microsoft Office PowerPoint</Application>
  <PresentationFormat>Widescreen</PresentationFormat>
  <Paragraphs>91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Open Sans</vt:lpstr>
      <vt:lpstr>Gill Sans</vt:lpstr>
      <vt:lpstr>Calibri</vt:lpstr>
      <vt:lpstr>Open Sans Medium</vt:lpstr>
      <vt:lpstr>Arial</vt:lpstr>
      <vt:lpstr>Office Theme</vt:lpstr>
      <vt:lpstr>Using IATI Data to Track Multi-Year Funding</vt:lpstr>
      <vt:lpstr>Summary of this presentation</vt:lpstr>
      <vt:lpstr>Definitions</vt:lpstr>
      <vt:lpstr>Grand Bargain Commitment</vt:lpstr>
      <vt:lpstr>Characteristics of MYF – caucus definition</vt:lpstr>
      <vt:lpstr>Characteristics of MYF – caucus definition</vt:lpstr>
      <vt:lpstr>Can IATI data help track  MYF commitments?</vt:lpstr>
      <vt:lpstr>What to Publish</vt:lpstr>
      <vt:lpstr>What to publish – as donors</vt:lpstr>
      <vt:lpstr>What to publish – as implementers</vt:lpstr>
      <vt:lpstr>How to Track Commitments</vt:lpstr>
      <vt:lpstr>How to Track Commitments Using IATI Data</vt:lpstr>
      <vt:lpstr>How to Track Commitments Using IATI Data</vt:lpstr>
      <vt:lpstr>Example: ICRC Ukraine</vt:lpstr>
      <vt:lpstr>What’s still needed</vt:lpstr>
      <vt:lpstr>What: IATI Humanitarian Data Portal</vt:lpstr>
      <vt:lpstr>How: Country Development Finance Data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 Data Collection to Development Effectiveness</dc:title>
  <dc:creator>Cody Wallace</dc:creator>
  <cp:lastModifiedBy>Cody Wallace</cp:lastModifiedBy>
  <cp:revision>20</cp:revision>
  <cp:lastPrinted>2023-03-15T09:17:42Z</cp:lastPrinted>
  <dcterms:modified xsi:type="dcterms:W3CDTF">2023-05-05T15:47:30Z</dcterms:modified>
</cp:coreProperties>
</file>